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267" r:id="rId4"/>
    <p:sldId id="258" r:id="rId5"/>
    <p:sldId id="261" r:id="rId6"/>
    <p:sldId id="257" r:id="rId7"/>
    <p:sldId id="268" r:id="rId8"/>
    <p:sldId id="263" r:id="rId9"/>
    <p:sldId id="271" r:id="rId10"/>
    <p:sldId id="272" r:id="rId11"/>
    <p:sldId id="269" r:id="rId12"/>
    <p:sldId id="264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6AFD83-B559-486A-843A-D5F6728D787C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C3776-68FA-4838-A78A-0723BD6CC55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4CD43-5793-417A-B61C-FF549F363FAA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BF2A1-89DD-45D8-8FC4-66E3E8A74D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4CD43-5793-417A-B61C-FF549F363FAA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BF2A1-89DD-45D8-8FC4-66E3E8A74D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4CD43-5793-417A-B61C-FF549F363FAA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BF2A1-89DD-45D8-8FC4-66E3E8A74D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4CD43-5793-417A-B61C-FF549F363FAA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BF2A1-89DD-45D8-8FC4-66E3E8A74D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4CD43-5793-417A-B61C-FF549F363FAA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BF2A1-89DD-45D8-8FC4-66E3E8A74D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4CD43-5793-417A-B61C-FF549F363FAA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BF2A1-89DD-45D8-8FC4-66E3E8A74D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4CD43-5793-417A-B61C-FF549F363FAA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BF2A1-89DD-45D8-8FC4-66E3E8A74D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4CD43-5793-417A-B61C-FF549F363FAA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BF2A1-89DD-45D8-8FC4-66E3E8A74D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4CD43-5793-417A-B61C-FF549F363FAA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BF2A1-89DD-45D8-8FC4-66E3E8A74D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4CD43-5793-417A-B61C-FF549F363FAA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BF2A1-89DD-45D8-8FC4-66E3E8A74D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4CD43-5793-417A-B61C-FF549F363FAA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BF2A1-89DD-45D8-8FC4-66E3E8A74D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4CD43-5793-417A-B61C-FF549F363FAA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BF2A1-89DD-45D8-8FC4-66E3E8A74D7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pedsovet.su/_ld/296/51997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9512" y="692696"/>
            <a:ext cx="8784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5400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188640"/>
            <a:ext cx="70567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«Предмет математики настолько серьезен, что полезно не упускать случаев делать его немного занимательным»</a:t>
            </a:r>
            <a:endParaRPr lang="ru-RU" sz="3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7" name="Picture 1" descr="C:\Users\user\Pictures\Pasc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420888"/>
            <a:ext cx="3286125" cy="391477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572000" y="2636913"/>
            <a:ext cx="3528392" cy="206210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latin typeface="Monotype Corsiva" pitchFamily="66" charset="0"/>
              </a:rPr>
              <a:t>Блез Паскаль</a:t>
            </a:r>
          </a:p>
          <a:p>
            <a:pPr algn="ctr"/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latin typeface="Monotype Corsiva" pitchFamily="66" charset="0"/>
              </a:rPr>
              <a:t>французский ученый</a:t>
            </a:r>
          </a:p>
          <a:p>
            <a:pPr algn="ctr"/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latin typeface="Monotype Corsiva" pitchFamily="66" charset="0"/>
              </a:rPr>
              <a:t>19.06.1623- 19.08.1662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788024" y="1412776"/>
          <a:ext cx="3672408" cy="3168353"/>
        </p:xfrm>
        <a:graphic>
          <a:graphicData uri="http://schemas.openxmlformats.org/drawingml/2006/table">
            <a:tbl>
              <a:tblPr/>
              <a:tblGrid>
                <a:gridCol w="512831"/>
                <a:gridCol w="547404"/>
                <a:gridCol w="547404"/>
                <a:gridCol w="547404"/>
                <a:gridCol w="547404"/>
                <a:gridCol w="422557"/>
                <a:gridCol w="547404"/>
              </a:tblGrid>
              <a:tr h="4436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6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88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8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5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170" name="Picture 2" descr="http://pedsovet.su/_ld/296/906603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67544" y="188640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latin typeface="Monotype Corsiva" pitchFamily="66" charset="0"/>
              </a:rPr>
              <a:t>Отгадайте  тему урока</a:t>
            </a:r>
            <a:endParaRPr lang="ru-RU" sz="4800" dirty="0"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764704"/>
            <a:ext cx="28083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solidFill>
                  <a:srgbClr val="FF0000"/>
                </a:solidFill>
              </a:rPr>
              <a:t>Н</a:t>
            </a:r>
            <a:r>
              <a:rPr lang="ru-RU" sz="3200" dirty="0" smtClean="0"/>
              <a:t>   3 + 4 =</a:t>
            </a:r>
          </a:p>
          <a:p>
            <a:r>
              <a:rPr lang="ru-RU" sz="3200" i="1" dirty="0" smtClean="0">
                <a:solidFill>
                  <a:srgbClr val="FF0000"/>
                </a:solidFill>
              </a:rPr>
              <a:t>Е</a:t>
            </a:r>
            <a:r>
              <a:rPr lang="ru-RU" sz="3200" dirty="0" smtClean="0"/>
              <a:t>   5 + 9 =</a:t>
            </a:r>
          </a:p>
          <a:p>
            <a:r>
              <a:rPr lang="ru-RU" sz="3200" i="1" dirty="0" smtClean="0">
                <a:solidFill>
                  <a:srgbClr val="FF0000"/>
                </a:solidFill>
              </a:rPr>
              <a:t>О</a:t>
            </a:r>
            <a:r>
              <a:rPr lang="ru-RU" sz="3200" dirty="0" smtClean="0"/>
              <a:t>  24 : 6 =</a:t>
            </a:r>
          </a:p>
          <a:p>
            <a:r>
              <a:rPr lang="ru-RU" sz="3200" i="1" dirty="0" smtClean="0">
                <a:solidFill>
                  <a:srgbClr val="FF0000"/>
                </a:solidFill>
              </a:rPr>
              <a:t>Ж</a:t>
            </a:r>
            <a:r>
              <a:rPr lang="ru-RU" sz="3200" dirty="0" smtClean="0"/>
              <a:t>  5 ∙ 1 =</a:t>
            </a:r>
          </a:p>
          <a:p>
            <a:r>
              <a:rPr lang="ru-RU" sz="3200" i="1" dirty="0" smtClean="0">
                <a:solidFill>
                  <a:srgbClr val="FF0000"/>
                </a:solidFill>
              </a:rPr>
              <a:t>Е</a:t>
            </a:r>
            <a:r>
              <a:rPr lang="ru-RU" sz="3200" dirty="0" smtClean="0"/>
              <a:t>    9 + 8 =</a:t>
            </a:r>
          </a:p>
          <a:p>
            <a:r>
              <a:rPr lang="ru-RU" sz="3200" i="1" dirty="0" smtClean="0">
                <a:solidFill>
                  <a:srgbClr val="FF0000"/>
                </a:solidFill>
              </a:rPr>
              <a:t>И</a:t>
            </a:r>
            <a:r>
              <a:rPr lang="ru-RU" sz="3200" dirty="0" smtClean="0"/>
              <a:t>  13 - 5 =</a:t>
            </a:r>
          </a:p>
          <a:p>
            <a:r>
              <a:rPr lang="ru-RU" sz="3200" i="1" dirty="0" smtClean="0">
                <a:solidFill>
                  <a:srgbClr val="FF0000"/>
                </a:solidFill>
              </a:rPr>
              <a:t>Е</a:t>
            </a:r>
            <a:r>
              <a:rPr lang="ru-RU" sz="3200" dirty="0" smtClean="0"/>
              <a:t>   3 ∙ 4 =</a:t>
            </a:r>
          </a:p>
          <a:p>
            <a:r>
              <a:rPr lang="ru-RU" sz="3200" i="1" dirty="0" smtClean="0">
                <a:solidFill>
                  <a:srgbClr val="FF0000"/>
                </a:solidFill>
              </a:rPr>
              <a:t>М</a:t>
            </a:r>
            <a:r>
              <a:rPr lang="ru-RU" sz="3200" dirty="0" smtClean="0"/>
              <a:t> 11 - 9 =</a:t>
            </a:r>
          </a:p>
          <a:p>
            <a:r>
              <a:rPr lang="ru-RU" sz="3200" i="1" dirty="0" smtClean="0">
                <a:solidFill>
                  <a:srgbClr val="FF0000"/>
                </a:solidFill>
              </a:rPr>
              <a:t>Е</a:t>
            </a:r>
            <a:r>
              <a:rPr lang="ru-RU" sz="3200" dirty="0" smtClean="0"/>
              <a:t>  1 ∙ 9 =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267744" y="980728"/>
            <a:ext cx="280831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solidFill>
                  <a:srgbClr val="FF0000"/>
                </a:solidFill>
              </a:rPr>
              <a:t>Е</a:t>
            </a:r>
            <a:r>
              <a:rPr lang="ru-RU" sz="3200" dirty="0" smtClean="0"/>
              <a:t>   12 - 6 =</a:t>
            </a:r>
          </a:p>
          <a:p>
            <a:r>
              <a:rPr lang="ru-RU" sz="3200" i="1" dirty="0" smtClean="0">
                <a:solidFill>
                  <a:srgbClr val="FF0000"/>
                </a:solidFill>
              </a:rPr>
              <a:t>И</a:t>
            </a:r>
            <a:r>
              <a:rPr lang="ru-RU" sz="3200" dirty="0" smtClean="0"/>
              <a:t>   4 ∙ 4 =</a:t>
            </a:r>
          </a:p>
          <a:p>
            <a:r>
              <a:rPr lang="ru-RU" sz="3200" i="1" dirty="0" smtClean="0">
                <a:solidFill>
                  <a:srgbClr val="FF0000"/>
                </a:solidFill>
              </a:rPr>
              <a:t>Н</a:t>
            </a:r>
            <a:r>
              <a:rPr lang="ru-RU" sz="3200" dirty="0" smtClean="0"/>
              <a:t>  18 : 6 =</a:t>
            </a:r>
          </a:p>
          <a:p>
            <a:r>
              <a:rPr lang="ru-RU" sz="3200" i="1" dirty="0" smtClean="0">
                <a:solidFill>
                  <a:srgbClr val="FF0000"/>
                </a:solidFill>
              </a:rPr>
              <a:t>Л</a:t>
            </a:r>
            <a:r>
              <a:rPr lang="ru-RU" sz="3200" dirty="0" smtClean="0"/>
              <a:t>  20 - 7 =</a:t>
            </a:r>
          </a:p>
          <a:p>
            <a:r>
              <a:rPr lang="ru-RU" sz="3200" i="1" dirty="0" smtClean="0">
                <a:solidFill>
                  <a:srgbClr val="FF0000"/>
                </a:solidFill>
              </a:rPr>
              <a:t>Н</a:t>
            </a:r>
            <a:r>
              <a:rPr lang="ru-RU" sz="3200" dirty="0" smtClean="0"/>
              <a:t>  24 - 9 =</a:t>
            </a:r>
          </a:p>
          <a:p>
            <a:r>
              <a:rPr lang="ru-RU" sz="3200" i="1" dirty="0" smtClean="0">
                <a:solidFill>
                  <a:srgbClr val="FF0000"/>
                </a:solidFill>
              </a:rPr>
              <a:t>Д</a:t>
            </a:r>
            <a:r>
              <a:rPr lang="ru-RU" sz="3200" dirty="0" smtClean="0"/>
              <a:t>  33 : 3 =</a:t>
            </a:r>
          </a:p>
          <a:p>
            <a:r>
              <a:rPr lang="ru-RU" sz="3200" i="1" dirty="0" smtClean="0">
                <a:solidFill>
                  <a:srgbClr val="FF0000"/>
                </a:solidFill>
              </a:rPr>
              <a:t>У </a:t>
            </a:r>
            <a:r>
              <a:rPr lang="ru-RU" sz="3200" dirty="0" smtClean="0"/>
              <a:t> 8 : 8 =</a:t>
            </a:r>
          </a:p>
          <a:p>
            <a:r>
              <a:rPr lang="ru-RU" sz="3200" i="1" dirty="0" smtClean="0">
                <a:solidFill>
                  <a:srgbClr val="FF0000"/>
                </a:solidFill>
              </a:rPr>
              <a:t>И</a:t>
            </a:r>
            <a:r>
              <a:rPr lang="ru-RU" sz="3200" dirty="0" smtClean="0"/>
              <a:t>  60 : 6 =</a:t>
            </a:r>
            <a:endParaRPr lang="ru-RU" sz="240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427985" y="1412777"/>
          <a:ext cx="3456381" cy="2797893"/>
        </p:xfrm>
        <a:graphic>
          <a:graphicData uri="http://schemas.openxmlformats.org/drawingml/2006/table">
            <a:tbl>
              <a:tblPr/>
              <a:tblGrid>
                <a:gridCol w="371819"/>
                <a:gridCol w="396885"/>
                <a:gridCol w="396885"/>
                <a:gridCol w="396885"/>
                <a:gridCol w="396885"/>
                <a:gridCol w="306367"/>
                <a:gridCol w="396885"/>
                <a:gridCol w="396885"/>
                <a:gridCol w="396885"/>
              </a:tblGrid>
              <a:tr h="4032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5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52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2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5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66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9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pedsovet.su/_ld/296/51997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Цели урока: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обобщить знания по теме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Умножение и деление натуральных чисел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lang="ru-RU" sz="3200" dirty="0" smtClean="0"/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научиться их применять при решении различных заданий.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835697" y="1124745"/>
          <a:ext cx="5544616" cy="4536504"/>
        </p:xfrm>
        <a:graphic>
          <a:graphicData uri="http://schemas.openxmlformats.org/drawingml/2006/table">
            <a:tbl>
              <a:tblPr/>
              <a:tblGrid>
                <a:gridCol w="5544616"/>
              </a:tblGrid>
              <a:tr h="45365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6146" name="Picture 2" descr="http://pedsovet.su/_ld/296/304874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39552" y="476672"/>
          <a:ext cx="7920882" cy="3600401"/>
        </p:xfrm>
        <a:graphic>
          <a:graphicData uri="http://schemas.openxmlformats.org/drawingml/2006/table">
            <a:tbl>
              <a:tblPr/>
              <a:tblGrid>
                <a:gridCol w="439589"/>
                <a:gridCol w="439589"/>
                <a:gridCol w="440509"/>
                <a:gridCol w="439589"/>
                <a:gridCol w="440509"/>
                <a:gridCol w="439589"/>
                <a:gridCol w="440509"/>
                <a:gridCol w="439589"/>
                <a:gridCol w="440509"/>
                <a:gridCol w="440509"/>
                <a:gridCol w="439589"/>
                <a:gridCol w="440509"/>
                <a:gridCol w="439589"/>
                <a:gridCol w="440509"/>
                <a:gridCol w="439589"/>
                <a:gridCol w="440509"/>
                <a:gridCol w="439589"/>
                <a:gridCol w="440509"/>
              </a:tblGrid>
              <a:tr h="5143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143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43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43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43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-540568" y="-94565"/>
            <a:ext cx="921702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                       Тропинка « Теоретическая»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75656" y="4077072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1. Число, которое делят.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267744" y="54868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771800" y="54868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Е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203848" y="54868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Л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635896" y="54868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И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067944" y="54868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М</a:t>
            </a:r>
            <a:endParaRPr lang="ru-RU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4499992" y="476672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</a:t>
            </a:r>
            <a:endParaRPr lang="ru-RU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932040" y="476672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Е</a:t>
            </a:r>
            <a:endParaRPr lang="ru-RU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255568" y="4077072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2. Результат умножения.</a:t>
            </a:r>
            <a:endParaRPr lang="ru-RU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3131840" y="98072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П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35896" y="98072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Р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27984" y="98072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И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67944" y="98072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О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32040" y="98072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З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64088" y="980728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В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96136" y="98072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Е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28184" y="98072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Д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60232" y="98072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Е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64288" y="98072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Н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596336" y="98072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И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028384" y="98072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Е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47664" y="4509120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3. Компонент при умножении.</a:t>
            </a:r>
            <a:endParaRPr lang="ru-RU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971600" y="1484784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М</a:t>
            </a:r>
            <a:endParaRPr lang="ru-RU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1403648" y="1484784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</a:t>
            </a:r>
            <a:endParaRPr lang="ru-RU" sz="2400" dirty="0"/>
          </a:p>
        </p:txBody>
      </p:sp>
      <p:sp>
        <p:nvSpPr>
          <p:cNvPr id="34" name="TextBox 33"/>
          <p:cNvSpPr txBox="1"/>
          <p:nvPr/>
        </p:nvSpPr>
        <p:spPr>
          <a:xfrm>
            <a:off x="1835696" y="1484784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</a:t>
            </a:r>
            <a:endParaRPr lang="ru-RU" sz="2400" dirty="0"/>
          </a:p>
        </p:txBody>
      </p:sp>
      <p:sp>
        <p:nvSpPr>
          <p:cNvPr id="35" name="TextBox 34"/>
          <p:cNvSpPr txBox="1"/>
          <p:nvPr/>
        </p:nvSpPr>
        <p:spPr>
          <a:xfrm>
            <a:off x="2267744" y="1556792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Ж</a:t>
            </a:r>
            <a:endParaRPr lang="ru-RU" sz="2400" dirty="0"/>
          </a:p>
        </p:txBody>
      </p:sp>
      <p:sp>
        <p:nvSpPr>
          <p:cNvPr id="36" name="TextBox 35"/>
          <p:cNvSpPr txBox="1"/>
          <p:nvPr/>
        </p:nvSpPr>
        <p:spPr>
          <a:xfrm>
            <a:off x="2699792" y="1556792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И</a:t>
            </a:r>
            <a:endParaRPr lang="ru-RU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3131840" y="1484784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Т</a:t>
            </a:r>
            <a:endParaRPr lang="ru-RU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3635896" y="1484784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Е</a:t>
            </a:r>
            <a:endParaRPr lang="ru-RU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4067944" y="1484784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Л</a:t>
            </a:r>
            <a:endParaRPr lang="ru-RU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4499992" y="1484784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Ь</a:t>
            </a:r>
            <a:endParaRPr lang="ru-RU" sz="2400" dirty="0"/>
          </a:p>
        </p:txBody>
      </p:sp>
      <p:sp>
        <p:nvSpPr>
          <p:cNvPr id="41" name="TextBox 40"/>
          <p:cNvSpPr txBox="1"/>
          <p:nvPr/>
        </p:nvSpPr>
        <p:spPr>
          <a:xfrm>
            <a:off x="1691680" y="4869160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4. Результат деления.</a:t>
            </a:r>
            <a:endParaRPr lang="ru-RU" sz="2800" dirty="0"/>
          </a:p>
        </p:txBody>
      </p:sp>
      <p:sp>
        <p:nvSpPr>
          <p:cNvPr id="42" name="TextBox 41"/>
          <p:cNvSpPr txBox="1"/>
          <p:nvPr/>
        </p:nvSpPr>
        <p:spPr>
          <a:xfrm>
            <a:off x="1835696" y="198884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Ч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267744" y="198884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А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699792" y="198884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С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203848" y="206084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Т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563888" y="198884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Н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067944" y="206084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О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499992" y="206084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Е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159224" y="5229200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5. Число, на которое делят.</a:t>
            </a:r>
            <a:endParaRPr lang="ru-RU" sz="2800" dirty="0"/>
          </a:p>
        </p:txBody>
      </p:sp>
      <p:sp>
        <p:nvSpPr>
          <p:cNvPr id="50" name="TextBox 49"/>
          <p:cNvSpPr txBox="1"/>
          <p:nvPr/>
        </p:nvSpPr>
        <p:spPr>
          <a:xfrm>
            <a:off x="4067944" y="2564904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</a:t>
            </a:r>
            <a:endParaRPr lang="ru-RU" sz="2400" dirty="0"/>
          </a:p>
        </p:txBody>
      </p:sp>
      <p:sp>
        <p:nvSpPr>
          <p:cNvPr id="51" name="TextBox 50"/>
          <p:cNvSpPr txBox="1"/>
          <p:nvPr/>
        </p:nvSpPr>
        <p:spPr>
          <a:xfrm>
            <a:off x="4499992" y="2492896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Е</a:t>
            </a:r>
            <a:endParaRPr lang="ru-RU" sz="2400" dirty="0"/>
          </a:p>
        </p:txBody>
      </p:sp>
      <p:sp>
        <p:nvSpPr>
          <p:cNvPr id="52" name="TextBox 51"/>
          <p:cNvSpPr txBox="1"/>
          <p:nvPr/>
        </p:nvSpPr>
        <p:spPr>
          <a:xfrm>
            <a:off x="4932040" y="2564904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Л</a:t>
            </a:r>
            <a:endParaRPr lang="ru-RU" sz="2400" dirty="0"/>
          </a:p>
        </p:txBody>
      </p:sp>
      <p:sp>
        <p:nvSpPr>
          <p:cNvPr id="53" name="TextBox 52"/>
          <p:cNvSpPr txBox="1"/>
          <p:nvPr/>
        </p:nvSpPr>
        <p:spPr>
          <a:xfrm>
            <a:off x="5364088" y="2564904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И</a:t>
            </a:r>
            <a:endParaRPr lang="ru-RU" sz="2400" dirty="0"/>
          </a:p>
        </p:txBody>
      </p:sp>
      <p:sp>
        <p:nvSpPr>
          <p:cNvPr id="54" name="TextBox 53"/>
          <p:cNvSpPr txBox="1"/>
          <p:nvPr/>
        </p:nvSpPr>
        <p:spPr>
          <a:xfrm>
            <a:off x="5796136" y="2564904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Т</a:t>
            </a:r>
            <a:endParaRPr lang="ru-RU" sz="2400" dirty="0"/>
          </a:p>
        </p:txBody>
      </p:sp>
      <p:sp>
        <p:nvSpPr>
          <p:cNvPr id="55" name="TextBox 54"/>
          <p:cNvSpPr txBox="1"/>
          <p:nvPr/>
        </p:nvSpPr>
        <p:spPr>
          <a:xfrm>
            <a:off x="6228184" y="2564904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Е</a:t>
            </a:r>
            <a:endParaRPr lang="ru-RU" sz="2400" dirty="0"/>
          </a:p>
        </p:txBody>
      </p:sp>
      <p:sp>
        <p:nvSpPr>
          <p:cNvPr id="56" name="TextBox 55"/>
          <p:cNvSpPr txBox="1"/>
          <p:nvPr/>
        </p:nvSpPr>
        <p:spPr>
          <a:xfrm>
            <a:off x="6660232" y="2564904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Л</a:t>
            </a:r>
            <a:endParaRPr lang="ru-RU" sz="2400" dirty="0"/>
          </a:p>
        </p:txBody>
      </p:sp>
      <p:sp>
        <p:nvSpPr>
          <p:cNvPr id="57" name="TextBox 56"/>
          <p:cNvSpPr txBox="1"/>
          <p:nvPr/>
        </p:nvSpPr>
        <p:spPr>
          <a:xfrm>
            <a:off x="7092280" y="2564904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Ь</a:t>
            </a:r>
            <a:endParaRPr lang="ru-RU" sz="2400" dirty="0"/>
          </a:p>
        </p:txBody>
      </p:sp>
      <p:sp>
        <p:nvSpPr>
          <p:cNvPr id="58" name="TextBox 57"/>
          <p:cNvSpPr txBox="1"/>
          <p:nvPr/>
        </p:nvSpPr>
        <p:spPr>
          <a:xfrm>
            <a:off x="2699792" y="5661248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6. То, что используют при записи числа.</a:t>
            </a:r>
            <a:endParaRPr lang="ru-RU" sz="2800" dirty="0"/>
          </a:p>
        </p:txBody>
      </p:sp>
      <p:sp>
        <p:nvSpPr>
          <p:cNvPr id="59" name="TextBox 58"/>
          <p:cNvSpPr txBox="1"/>
          <p:nvPr/>
        </p:nvSpPr>
        <p:spPr>
          <a:xfrm>
            <a:off x="4499992" y="306896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И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932040" y="306896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Ф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364088" y="306896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Р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796136" y="306896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Ы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067944" y="306896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Ц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419872" y="6165304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7. Действие с минусом.</a:t>
            </a:r>
            <a:endParaRPr lang="ru-RU" sz="2800" dirty="0"/>
          </a:p>
        </p:txBody>
      </p:sp>
      <p:sp>
        <p:nvSpPr>
          <p:cNvPr id="65" name="TextBox 64"/>
          <p:cNvSpPr txBox="1"/>
          <p:nvPr/>
        </p:nvSpPr>
        <p:spPr>
          <a:xfrm>
            <a:off x="3563888" y="3573016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</a:t>
            </a:r>
            <a:endParaRPr lang="ru-RU" sz="2400" dirty="0"/>
          </a:p>
        </p:txBody>
      </p:sp>
      <p:sp>
        <p:nvSpPr>
          <p:cNvPr id="67" name="TextBox 66"/>
          <p:cNvSpPr txBox="1"/>
          <p:nvPr/>
        </p:nvSpPr>
        <p:spPr>
          <a:xfrm>
            <a:off x="4067944" y="3573016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Ы</a:t>
            </a:r>
            <a:endParaRPr lang="ru-RU" sz="2400" dirty="0"/>
          </a:p>
        </p:txBody>
      </p:sp>
      <p:sp>
        <p:nvSpPr>
          <p:cNvPr id="68" name="TextBox 67"/>
          <p:cNvSpPr txBox="1"/>
          <p:nvPr/>
        </p:nvSpPr>
        <p:spPr>
          <a:xfrm>
            <a:off x="4499992" y="3573016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Ч</a:t>
            </a:r>
            <a:endParaRPr lang="ru-RU" sz="2400" dirty="0"/>
          </a:p>
        </p:txBody>
      </p:sp>
      <p:sp>
        <p:nvSpPr>
          <p:cNvPr id="69" name="TextBox 68"/>
          <p:cNvSpPr txBox="1"/>
          <p:nvPr/>
        </p:nvSpPr>
        <p:spPr>
          <a:xfrm>
            <a:off x="4932040" y="3573016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И</a:t>
            </a:r>
            <a:endParaRPr lang="ru-RU" sz="2400" dirty="0"/>
          </a:p>
        </p:txBody>
      </p:sp>
      <p:sp>
        <p:nvSpPr>
          <p:cNvPr id="70" name="TextBox 69"/>
          <p:cNvSpPr txBox="1"/>
          <p:nvPr/>
        </p:nvSpPr>
        <p:spPr>
          <a:xfrm>
            <a:off x="5364088" y="3573016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Т</a:t>
            </a:r>
            <a:endParaRPr lang="ru-RU" sz="2400" dirty="0"/>
          </a:p>
        </p:txBody>
      </p:sp>
      <p:sp>
        <p:nvSpPr>
          <p:cNvPr id="71" name="TextBox 70"/>
          <p:cNvSpPr txBox="1"/>
          <p:nvPr/>
        </p:nvSpPr>
        <p:spPr>
          <a:xfrm>
            <a:off x="5796136" y="3573016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А</a:t>
            </a:r>
            <a:endParaRPr lang="ru-RU" sz="2400" dirty="0"/>
          </a:p>
        </p:txBody>
      </p:sp>
      <p:sp>
        <p:nvSpPr>
          <p:cNvPr id="72" name="TextBox 71"/>
          <p:cNvSpPr txBox="1"/>
          <p:nvPr/>
        </p:nvSpPr>
        <p:spPr>
          <a:xfrm>
            <a:off x="6228184" y="3573016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</a:t>
            </a:r>
            <a:endParaRPr lang="ru-RU" sz="2400" dirty="0"/>
          </a:p>
        </p:txBody>
      </p:sp>
      <p:sp>
        <p:nvSpPr>
          <p:cNvPr id="73" name="TextBox 72"/>
          <p:cNvSpPr txBox="1"/>
          <p:nvPr/>
        </p:nvSpPr>
        <p:spPr>
          <a:xfrm>
            <a:off x="6660232" y="3573016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И</a:t>
            </a:r>
            <a:endParaRPr lang="ru-RU" sz="2400" dirty="0"/>
          </a:p>
        </p:txBody>
      </p:sp>
      <p:sp>
        <p:nvSpPr>
          <p:cNvPr id="74" name="TextBox 73"/>
          <p:cNvSpPr txBox="1"/>
          <p:nvPr/>
        </p:nvSpPr>
        <p:spPr>
          <a:xfrm>
            <a:off x="7092280" y="3573016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Е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1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10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5" presetClass="emph" presetSubtype="1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40" dur="indefinite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41" dur="indefinite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42" dur="indefinite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5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44" dur="indefinite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45" dur="indefinite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46" dur="indefinite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5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48" dur="indefinite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49" dur="indefinite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50" dur="indefinite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5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52" dur="indefinite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53" dur="indefinite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54" dur="indefinite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5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56" dur="indefinit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57" dur="indefinit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58" dur="indefinit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5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60" dur="indefinit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61" dur="indefinit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62" dur="indefinit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5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64" dur="indefinit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65" dur="indefinit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66" dur="indefinit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68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9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70" dur="2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1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72" dur="2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3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74" dur="20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5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76" dur="20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7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78" dur="20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9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80" dur="20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9" grpId="0" build="allAtOnce"/>
      <p:bldP spid="10" grpId="0" build="allAtOnce"/>
      <p:bldP spid="11" grpId="0" build="allAtOnce"/>
      <p:bldP spid="12" grpId="0" build="allAtOnce"/>
      <p:bldP spid="13" grpId="0" build="allAtOnce"/>
      <p:bldP spid="13" grpId="1" build="allAtOnce"/>
      <p:bldP spid="13" grpId="2" build="allAtOnce"/>
      <p:bldP spid="14" grpId="0" build="allAtOnce"/>
      <p:bldP spid="15" grpId="0" build="allAtOnce"/>
      <p:bldP spid="16" grpId="0" build="allAtOnce"/>
      <p:bldP spid="18" grpId="0" build="allAtOnce"/>
      <p:bldP spid="19" grpId="0" build="allAtOnce"/>
      <p:bldP spid="21" grpId="0" build="allAtOnce"/>
      <p:bldP spid="22" grpId="0" build="allAtOnce"/>
      <p:bldP spid="22" grpId="1" build="allAtOnce"/>
      <p:bldP spid="22" grpId="2" build="allAtOnce"/>
      <p:bldP spid="23" grpId="0" build="allAtOnce"/>
      <p:bldP spid="24" grpId="0" build="allAtOnce"/>
      <p:bldP spid="25" grpId="0" build="allAtOnce"/>
      <p:bldP spid="26" grpId="0" build="allAtOnce"/>
      <p:bldP spid="27" grpId="0" build="allAtOnce"/>
      <p:bldP spid="28" grpId="0" build="allAtOnce"/>
      <p:bldP spid="29" grpId="0" build="allAtOnce"/>
      <p:bldP spid="30" grpId="0" build="allAtOnce"/>
      <p:bldP spid="31" grpId="0" build="allAtOnce"/>
      <p:bldP spid="32" grpId="0" build="allAtOnce"/>
      <p:bldP spid="33" grpId="0" build="allAtOnce"/>
      <p:bldP spid="34" grpId="0" build="allAtOnce"/>
      <p:bldP spid="35" grpId="0" build="allAtOnce"/>
      <p:bldP spid="36" grpId="0" build="allAtOnce"/>
      <p:bldP spid="37" grpId="0" build="allAtOnce"/>
      <p:bldP spid="38" grpId="0" build="allAtOnce"/>
      <p:bldP spid="39" grpId="0" build="allAtOnce"/>
      <p:bldP spid="39" grpId="1" build="allAtOnce"/>
      <p:bldP spid="39" grpId="2" build="allAtOnce"/>
      <p:bldP spid="40" grpId="0" build="allAtOnce"/>
      <p:bldP spid="41" grpId="0" build="allAtOnce"/>
      <p:bldP spid="42" grpId="0" build="allAtOnce"/>
      <p:bldP spid="43" grpId="0" build="allAtOnce"/>
      <p:bldP spid="44" grpId="0" build="allAtOnce"/>
      <p:bldP spid="45" grpId="0" build="allAtOnce"/>
      <p:bldP spid="46" grpId="0" build="allAtOnce"/>
      <p:bldP spid="47" grpId="0" build="allAtOnce"/>
      <p:bldP spid="47" grpId="1" build="allAtOnce"/>
      <p:bldP spid="47" grpId="2" build="allAtOnce"/>
      <p:bldP spid="48" grpId="0" build="allAtOnce"/>
      <p:bldP spid="49" grpId="0" build="allAtOnce"/>
      <p:bldP spid="50" grpId="0" build="allAtOnce"/>
      <p:bldP spid="50" grpId="1" build="allAtOnce"/>
      <p:bldP spid="50" grpId="2" build="allAtOnce"/>
      <p:bldP spid="51" grpId="0" build="allAtOnce"/>
      <p:bldP spid="52" grpId="0" build="allAtOnce"/>
      <p:bldP spid="53" grpId="0" build="allAtOnce"/>
      <p:bldP spid="54" grpId="0" build="allAtOnce"/>
      <p:bldP spid="55" grpId="0" build="allAtOnce"/>
      <p:bldP spid="56" grpId="0" build="allAtOnce"/>
      <p:bldP spid="57" grpId="0" build="allAtOnce"/>
      <p:bldP spid="58" grpId="0" build="allAtOnce"/>
      <p:bldP spid="59" grpId="0" build="allAtOnce"/>
      <p:bldP spid="60" grpId="0" build="allAtOnce"/>
      <p:bldP spid="61" grpId="0" build="allAtOnce"/>
      <p:bldP spid="62" grpId="0" build="allAtOnce"/>
      <p:bldP spid="63" grpId="0" build="allAtOnce"/>
      <p:bldP spid="63" grpId="1" build="allAtOnce"/>
      <p:bldP spid="63" grpId="2" build="allAtOnce"/>
      <p:bldP spid="64" grpId="0" build="allAtOnce"/>
      <p:bldP spid="65" grpId="0" build="allAtOnce"/>
      <p:bldP spid="67" grpId="0" build="allAtOnce"/>
      <p:bldP spid="67" grpId="1" build="allAtOnce"/>
      <p:bldP spid="67" grpId="2" build="allAtOnce"/>
      <p:bldP spid="68" grpId="0" build="allAtOnce"/>
      <p:bldP spid="69" grpId="0" build="allAtOnce"/>
      <p:bldP spid="70" grpId="0" build="allAtOnce"/>
      <p:bldP spid="71" grpId="0" build="allAtOnce"/>
      <p:bldP spid="72" grpId="0" build="allAtOnce"/>
      <p:bldP spid="73" grpId="0" build="allAtOnce"/>
      <p:bldP spid="74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http://pedsovet.su/_ld/296/906603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67544" y="0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Тропинка « Вычислительная»</a:t>
            </a:r>
            <a:endParaRPr lang="ru-RU" sz="4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692696"/>
            <a:ext cx="8424936" cy="7602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800" dirty="0" smtClean="0"/>
              <a:t>Произведение чисел 12 и 100 равно:</a:t>
            </a:r>
          </a:p>
          <a:p>
            <a:pPr marL="342900" indent="1090613"/>
            <a:r>
              <a:rPr lang="ru-RU" sz="2400" i="1" dirty="0" smtClean="0">
                <a:solidFill>
                  <a:srgbClr val="7030A0"/>
                </a:solidFill>
              </a:rPr>
              <a:t>а)  120      б)   1200     в) 88</a:t>
            </a:r>
          </a:p>
          <a:p>
            <a:pPr marL="342900" indent="-342900"/>
            <a:r>
              <a:rPr lang="ru-RU" sz="2800" dirty="0" smtClean="0"/>
              <a:t>2. Результатом деления числа 357000 на 100 является:</a:t>
            </a:r>
          </a:p>
          <a:p>
            <a:pPr marL="342900" indent="1090613"/>
            <a:r>
              <a:rPr lang="ru-RU" sz="2400" i="1" dirty="0" smtClean="0">
                <a:solidFill>
                  <a:srgbClr val="7030A0"/>
                </a:solidFill>
              </a:rPr>
              <a:t>а)  357      б)   35700     в) 3570</a:t>
            </a:r>
          </a:p>
          <a:p>
            <a:pPr marL="342900" indent="-342900"/>
            <a:r>
              <a:rPr lang="ru-RU" sz="2800" dirty="0" smtClean="0"/>
              <a:t>3. Равенство </a:t>
            </a:r>
            <a:r>
              <a:rPr lang="en-US" sz="2800" i="1" dirty="0" err="1" smtClean="0">
                <a:solidFill>
                  <a:srgbClr val="FF0000"/>
                </a:solidFill>
              </a:rPr>
              <a:t>a∙b</a:t>
            </a:r>
            <a:r>
              <a:rPr lang="en-US" sz="2800" i="1" dirty="0" smtClean="0">
                <a:solidFill>
                  <a:srgbClr val="FF0000"/>
                </a:solidFill>
              </a:rPr>
              <a:t> = </a:t>
            </a:r>
            <a:r>
              <a:rPr lang="en-US" sz="2800" i="1" dirty="0" err="1" smtClean="0">
                <a:solidFill>
                  <a:srgbClr val="FF0000"/>
                </a:solidFill>
              </a:rPr>
              <a:t>b∙a</a:t>
            </a:r>
            <a:r>
              <a:rPr lang="en-US" sz="2800" i="1" dirty="0" smtClean="0">
                <a:solidFill>
                  <a:srgbClr val="FF0000"/>
                </a:solidFill>
              </a:rPr>
              <a:t>  </a:t>
            </a:r>
            <a:r>
              <a:rPr lang="ru-RU" sz="2800" dirty="0" smtClean="0"/>
              <a:t>называется:</a:t>
            </a:r>
          </a:p>
          <a:p>
            <a:pPr marL="342900" indent="103188"/>
            <a:r>
              <a:rPr lang="ru-RU" sz="2400" i="1" dirty="0" smtClean="0">
                <a:solidFill>
                  <a:srgbClr val="7030A0"/>
                </a:solidFill>
              </a:rPr>
              <a:t>а)  переместительным свойством</a:t>
            </a:r>
          </a:p>
          <a:p>
            <a:pPr marL="342900" indent="103188"/>
            <a:r>
              <a:rPr lang="ru-RU" sz="2400" i="1" dirty="0" smtClean="0">
                <a:solidFill>
                  <a:srgbClr val="7030A0"/>
                </a:solidFill>
              </a:rPr>
              <a:t>б)   сочетательным свойством    </a:t>
            </a:r>
          </a:p>
          <a:p>
            <a:pPr marL="342900" indent="103188"/>
            <a:r>
              <a:rPr lang="ru-RU" sz="2400" i="1" dirty="0" smtClean="0">
                <a:solidFill>
                  <a:srgbClr val="7030A0"/>
                </a:solidFill>
              </a:rPr>
              <a:t>в) распределительным свойством</a:t>
            </a:r>
          </a:p>
          <a:p>
            <a:pPr marL="342900" indent="-342900"/>
            <a:r>
              <a:rPr lang="ru-RU" sz="2800" dirty="0" smtClean="0"/>
              <a:t>4</a:t>
            </a:r>
            <a:r>
              <a:rPr lang="ru-RU" sz="2400" dirty="0" smtClean="0"/>
              <a:t>. Упрости выражение  </a:t>
            </a:r>
            <a:r>
              <a:rPr lang="ru-RU" sz="2400" i="1" dirty="0" smtClean="0"/>
              <a:t>4 ∙ </a:t>
            </a:r>
            <a:r>
              <a:rPr lang="ru-RU" sz="2400" i="1" dirty="0" err="1" smtClean="0"/>
              <a:t>х</a:t>
            </a:r>
            <a:r>
              <a:rPr lang="ru-RU" sz="2400" i="1" dirty="0" smtClean="0"/>
              <a:t> ∙ 8</a:t>
            </a:r>
            <a:endParaRPr lang="ru-RU" sz="2400" dirty="0" smtClean="0"/>
          </a:p>
          <a:p>
            <a:pPr marL="342900" indent="1090613"/>
            <a:r>
              <a:rPr lang="ru-RU" sz="2400" i="1" dirty="0" smtClean="0">
                <a:solidFill>
                  <a:srgbClr val="7030A0"/>
                </a:solidFill>
              </a:rPr>
              <a:t>а)  </a:t>
            </a:r>
            <a:r>
              <a:rPr lang="en-US" sz="2400" i="1" dirty="0" smtClean="0">
                <a:solidFill>
                  <a:srgbClr val="7030A0"/>
                </a:solidFill>
              </a:rPr>
              <a:t>48</a:t>
            </a:r>
            <a:r>
              <a:rPr lang="ru-RU" sz="2400" i="1" dirty="0" smtClean="0">
                <a:solidFill>
                  <a:srgbClr val="7030A0"/>
                </a:solidFill>
              </a:rPr>
              <a:t>     б)   </a:t>
            </a:r>
            <a:r>
              <a:rPr lang="en-US" sz="2400" i="1" dirty="0" smtClean="0">
                <a:solidFill>
                  <a:srgbClr val="7030A0"/>
                </a:solidFill>
              </a:rPr>
              <a:t>32x</a:t>
            </a:r>
            <a:r>
              <a:rPr lang="ru-RU" sz="2400" i="1" dirty="0" smtClean="0">
                <a:solidFill>
                  <a:srgbClr val="7030A0"/>
                </a:solidFill>
              </a:rPr>
              <a:t>     в) </a:t>
            </a:r>
            <a:r>
              <a:rPr lang="en-US" sz="2400" i="1" dirty="0" smtClean="0">
                <a:solidFill>
                  <a:srgbClr val="7030A0"/>
                </a:solidFill>
              </a:rPr>
              <a:t>32</a:t>
            </a:r>
            <a:endParaRPr lang="ru-RU" sz="2400" i="1" dirty="0" smtClean="0">
              <a:solidFill>
                <a:srgbClr val="7030A0"/>
              </a:solidFill>
            </a:endParaRPr>
          </a:p>
          <a:p>
            <a:pPr marL="342900" indent="1184275"/>
            <a:r>
              <a:rPr lang="ru-RU" sz="2800" dirty="0" smtClean="0"/>
              <a:t>5</a:t>
            </a:r>
            <a:r>
              <a:rPr lang="ru-RU" sz="2400" dirty="0" smtClean="0"/>
              <a:t>. Упрости выражение  </a:t>
            </a:r>
            <a:r>
              <a:rPr lang="ru-RU" sz="2400" i="1" dirty="0" smtClean="0"/>
              <a:t>6у + у</a:t>
            </a:r>
            <a:endParaRPr lang="ru-RU" sz="2400" dirty="0" smtClean="0"/>
          </a:p>
          <a:p>
            <a:pPr marL="342900" indent="2078038"/>
            <a:r>
              <a:rPr lang="ru-RU" sz="2400" i="1" dirty="0" smtClean="0">
                <a:solidFill>
                  <a:srgbClr val="7030A0"/>
                </a:solidFill>
              </a:rPr>
              <a:t>а)  7у     б)   6у     в) 7</a:t>
            </a:r>
          </a:p>
          <a:p>
            <a:pPr marL="342900" indent="1631950"/>
            <a:r>
              <a:rPr lang="ru-RU" sz="2800" dirty="0" smtClean="0"/>
              <a:t>6</a:t>
            </a:r>
            <a:r>
              <a:rPr lang="ru-RU" sz="2400" dirty="0" smtClean="0"/>
              <a:t>. Вычисли удобным способом </a:t>
            </a:r>
            <a:r>
              <a:rPr lang="ru-RU" sz="2400" i="1" dirty="0" smtClean="0"/>
              <a:t>5 ∙ 78 ∙ 2</a:t>
            </a:r>
            <a:endParaRPr lang="ru-RU" sz="2400" dirty="0" smtClean="0"/>
          </a:p>
          <a:p>
            <a:pPr marL="342900" indent="1984375"/>
            <a:r>
              <a:rPr lang="ru-RU" sz="2400" i="1" dirty="0" smtClean="0">
                <a:solidFill>
                  <a:srgbClr val="7030A0"/>
                </a:solidFill>
              </a:rPr>
              <a:t>а)  85     б)   7800     в) 780</a:t>
            </a:r>
          </a:p>
          <a:p>
            <a:pPr marL="342900" indent="103188"/>
            <a:r>
              <a:rPr lang="ru-RU" sz="2400" i="1" dirty="0" smtClean="0">
                <a:solidFill>
                  <a:srgbClr val="7030A0"/>
                </a:solidFill>
              </a:rPr>
              <a:t> </a:t>
            </a:r>
          </a:p>
          <a:p>
            <a:pPr marL="342900" indent="1090613"/>
            <a:endParaRPr lang="ru-RU" sz="2400" i="1" dirty="0" smtClean="0"/>
          </a:p>
          <a:p>
            <a:pPr marL="342900" indent="-342900"/>
            <a:endParaRPr lang="ru-RU" sz="2800" dirty="0" smtClean="0"/>
          </a:p>
          <a:p>
            <a:pPr marL="342900" indent="-342900"/>
            <a:endParaRPr lang="ru-RU" sz="2800" i="1" dirty="0" smtClean="0"/>
          </a:p>
          <a:p>
            <a:pPr marL="342900" indent="-342900"/>
            <a:endParaRPr lang="ru-RU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pedsovet.su/_ld/296/665795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11442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67544" y="0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ОТВЕТЫ</a:t>
            </a:r>
            <a:endParaRPr lang="ru-RU" sz="4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124744"/>
            <a:ext cx="842493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4000" dirty="0" smtClean="0"/>
              <a:t>12 ∙ 100 = 1200     </a:t>
            </a:r>
            <a:r>
              <a:rPr lang="ru-RU" sz="4000" dirty="0" smtClean="0">
                <a:solidFill>
                  <a:srgbClr val="00B050"/>
                </a:solidFill>
              </a:rPr>
              <a:t>Б</a:t>
            </a:r>
          </a:p>
          <a:p>
            <a:pPr marL="342900" indent="-342900"/>
            <a:r>
              <a:rPr lang="ru-RU" sz="4000" dirty="0" smtClean="0"/>
              <a:t>2.  357000 : 100 = 3570   </a:t>
            </a:r>
            <a:r>
              <a:rPr lang="ru-RU" sz="4000" dirty="0" smtClean="0">
                <a:solidFill>
                  <a:srgbClr val="00B050"/>
                </a:solidFill>
              </a:rPr>
              <a:t>В</a:t>
            </a:r>
          </a:p>
          <a:p>
            <a:pPr marL="514350" indent="-514350">
              <a:buAutoNum type="arabicPeriod" startAt="3"/>
            </a:pPr>
            <a:r>
              <a:rPr lang="ru-RU" sz="4000" dirty="0" smtClean="0"/>
              <a:t> </a:t>
            </a:r>
            <a:r>
              <a:rPr lang="ru-RU" sz="4000" dirty="0" smtClean="0">
                <a:solidFill>
                  <a:srgbClr val="00B050"/>
                </a:solidFill>
              </a:rPr>
              <a:t>А</a:t>
            </a:r>
          </a:p>
          <a:p>
            <a:pPr marL="514350" indent="-514350"/>
            <a:r>
              <a:rPr lang="ru-RU" sz="3600" dirty="0" smtClean="0"/>
              <a:t>4.   4 ∙ </a:t>
            </a:r>
            <a:r>
              <a:rPr lang="ru-RU" sz="3600" dirty="0" err="1" smtClean="0"/>
              <a:t>х</a:t>
            </a:r>
            <a:r>
              <a:rPr lang="ru-RU" sz="3600" dirty="0" smtClean="0"/>
              <a:t> ∙ 8 = 4 ∙ 8 ∙ </a:t>
            </a:r>
            <a:r>
              <a:rPr lang="ru-RU" sz="3600" dirty="0" err="1" smtClean="0"/>
              <a:t>х</a:t>
            </a:r>
            <a:r>
              <a:rPr lang="ru-RU" sz="3600" dirty="0" smtClean="0"/>
              <a:t> = 32 ∙ </a:t>
            </a:r>
            <a:r>
              <a:rPr lang="ru-RU" sz="3600" dirty="0" err="1" smtClean="0"/>
              <a:t>х</a:t>
            </a:r>
            <a:r>
              <a:rPr lang="ru-RU" sz="3600" dirty="0" smtClean="0"/>
              <a:t> = 32х  </a:t>
            </a:r>
            <a:r>
              <a:rPr lang="ru-RU" sz="3600" dirty="0" smtClean="0">
                <a:solidFill>
                  <a:srgbClr val="00B050"/>
                </a:solidFill>
              </a:rPr>
              <a:t>Б</a:t>
            </a:r>
          </a:p>
          <a:p>
            <a:pPr marL="342900" indent="-342900"/>
            <a:r>
              <a:rPr lang="ru-RU" sz="4000" dirty="0" smtClean="0"/>
              <a:t>5</a:t>
            </a:r>
            <a:r>
              <a:rPr lang="ru-RU" sz="3600" dirty="0" smtClean="0"/>
              <a:t>.  6у + у = 6у + 1у = 7у   </a:t>
            </a:r>
            <a:r>
              <a:rPr lang="ru-RU" sz="3600" dirty="0" smtClean="0">
                <a:solidFill>
                  <a:srgbClr val="00B050"/>
                </a:solidFill>
              </a:rPr>
              <a:t>А</a:t>
            </a:r>
          </a:p>
          <a:p>
            <a:pPr marL="457200" indent="-457200"/>
            <a:r>
              <a:rPr lang="ru-RU" sz="3600" dirty="0" smtClean="0"/>
              <a:t>6.   5 ∙ 78 ∙ 2 = 5 ∙ 2 ∙ 78 = 10 ∙ 78  = 780   </a:t>
            </a:r>
            <a:r>
              <a:rPr lang="ru-RU" sz="3600" dirty="0" smtClean="0">
                <a:solidFill>
                  <a:srgbClr val="00B050"/>
                </a:solidFill>
              </a:rPr>
              <a:t>В</a:t>
            </a:r>
          </a:p>
          <a:p>
            <a:pPr marL="342900" indent="1090613"/>
            <a:endParaRPr lang="ru-RU" sz="2400" i="1" dirty="0" smtClean="0"/>
          </a:p>
          <a:p>
            <a:pPr marL="342900" indent="-342900"/>
            <a:endParaRPr lang="ru-RU" sz="2800" dirty="0" smtClean="0"/>
          </a:p>
          <a:p>
            <a:pPr marL="342900" indent="-342900"/>
            <a:endParaRPr lang="ru-RU" sz="2800" i="1" dirty="0" smtClean="0"/>
          </a:p>
          <a:p>
            <a:pPr marL="342900" indent="-342900"/>
            <a:endParaRPr lang="ru-RU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pedsovet.su/_ld/296/665795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-171400"/>
            <a:ext cx="9324528" cy="7029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67544" y="0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Тропинка « Отдыхай-ка»</a:t>
            </a:r>
            <a:endParaRPr lang="ru-RU" sz="4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124744"/>
            <a:ext cx="842493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1090613"/>
            <a:endParaRPr lang="ru-RU" sz="2400" i="1" dirty="0" smtClean="0"/>
          </a:p>
          <a:p>
            <a:pPr marL="342900" indent="-342900"/>
            <a:endParaRPr lang="ru-RU" sz="2800" dirty="0" smtClean="0"/>
          </a:p>
          <a:p>
            <a:pPr marL="342900" indent="-342900"/>
            <a:endParaRPr lang="ru-RU" sz="2800" i="1" dirty="0" smtClean="0"/>
          </a:p>
          <a:p>
            <a:pPr marL="342900" indent="-342900"/>
            <a:endParaRPr lang="ru-RU" sz="2400" i="1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568351"/>
            <a:ext cx="65882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980224"/>
            <a:ext cx="5508104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одной ноге постой-ка</a:t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Будто ты солдатик стойкий.</a:t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Ногу правую согни</a:t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 смотри, не упади,</a:t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 теперь постой на левой</a:t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Если ты солдатик смелый.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 из какой сказки солдатик?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Кто написал эту сказку?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s://im2-tub-ru.yandex.net/i?id=a01906fe7910f6ab4d2f8de76a8d8b69&amp;n=33&amp;h=190&amp;w=1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124744"/>
            <a:ext cx="2448272" cy="403244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http://pedsovet.su/_ld/296/906603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0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Тропинка  « Решай-ка»</a:t>
            </a:r>
            <a:endParaRPr lang="ru-RU" sz="4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1412776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endParaRPr lang="ru-RU" sz="3600" i="1" dirty="0">
              <a:latin typeface="Monotype Corsiva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3968" y="1484784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4283968" y="4077072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5400" i="1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908720"/>
            <a:ext cx="81369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25 солдатиков были сделаны из старой оловянной ложки массой 248 грамм. 24 солдатика были одинаковыми, а двадцать пятый оказался одноногим. Его отливали последним и олова немного не хватило. Какова масса последнего солдатика?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http://pedsovet.su/_ld/296/906603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0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Тропинка  « Сказочная»</a:t>
            </a:r>
            <a:endParaRPr lang="ru-RU" sz="4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1412776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endParaRPr lang="ru-RU" sz="3600" i="1" dirty="0">
              <a:latin typeface="Monotype Corsiva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3968" y="1484784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4283968" y="4077072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5400" i="1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7544" y="844774"/>
            <a:ext cx="7776864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Задача 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реактивная ступа увеличит скорость на 80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км\час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то пролетит за два часа столько же, сколько самолет за 4 часа со скоростью 180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км\час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Найдите скорость реактивной ступы.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http://pedsovet.su/_ld/296/906603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260648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Тропинка  « Сосчитай-ка »</a:t>
            </a:r>
            <a:endParaRPr lang="ru-RU" sz="4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1412776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endParaRPr lang="ru-RU" sz="3600" i="1" dirty="0">
              <a:latin typeface="Monotype Corsiva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3968" y="1484784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4283968" y="4077072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5400" i="1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051720" y="2075880"/>
            <a:ext cx="61926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Математический</a:t>
            </a:r>
            <a:r>
              <a:rPr kumimoji="0" lang="ru-RU" sz="32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тест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http://pedsovet.su/_ld/296/906603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0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Тропинка « Отгадай-ка»</a:t>
            </a:r>
            <a:endParaRPr lang="ru-RU" sz="4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980728"/>
            <a:ext cx="36724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arenR"/>
            </a:pPr>
            <a:r>
              <a:rPr lang="en-US" sz="3600" i="1" dirty="0" smtClean="0">
                <a:latin typeface="Monotype Corsiva" pitchFamily="66" charset="0"/>
              </a:rPr>
              <a:t>x – 17 = 39</a:t>
            </a:r>
          </a:p>
          <a:p>
            <a:pPr marL="742950" indent="-742950">
              <a:buAutoNum type="arabicParenR"/>
            </a:pPr>
            <a:r>
              <a:rPr lang="ru-RU" sz="3600" i="1" dirty="0" smtClean="0">
                <a:latin typeface="Monotype Corsiva" pitchFamily="66" charset="0"/>
              </a:rPr>
              <a:t>2</a:t>
            </a:r>
            <a:r>
              <a:rPr lang="en-US" sz="3600" i="1" dirty="0" smtClean="0">
                <a:latin typeface="Monotype Corsiva" pitchFamily="66" charset="0"/>
              </a:rPr>
              <a:t>9 + y = 72</a:t>
            </a:r>
          </a:p>
          <a:p>
            <a:pPr marL="742950" indent="-742950">
              <a:buAutoNum type="arabicParenR"/>
            </a:pPr>
            <a:r>
              <a:rPr lang="en-US" sz="3600" i="1" dirty="0" smtClean="0">
                <a:latin typeface="Monotype Corsiva" pitchFamily="66" charset="0"/>
              </a:rPr>
              <a:t>m : 8 = 32</a:t>
            </a:r>
          </a:p>
          <a:p>
            <a:pPr marL="742950" indent="-742950">
              <a:buAutoNum type="arabicParenR"/>
            </a:pPr>
            <a:r>
              <a:rPr lang="en-US" sz="3600" i="1" dirty="0" smtClean="0">
                <a:latin typeface="Monotype Corsiva" pitchFamily="66" charset="0"/>
              </a:rPr>
              <a:t>100 : n = 4</a:t>
            </a:r>
          </a:p>
          <a:p>
            <a:pPr marL="742950" indent="-742950">
              <a:buAutoNum type="arabicParenR"/>
            </a:pPr>
            <a:r>
              <a:rPr lang="en-US" sz="3600" i="1" dirty="0" smtClean="0">
                <a:latin typeface="Monotype Corsiva" pitchFamily="66" charset="0"/>
              </a:rPr>
              <a:t>10a =380</a:t>
            </a:r>
          </a:p>
          <a:p>
            <a:pPr marL="742950" indent="-742950">
              <a:buAutoNum type="arabicParenR"/>
            </a:pPr>
            <a:r>
              <a:rPr lang="en-US" sz="3600" i="1" dirty="0" smtClean="0">
                <a:latin typeface="Monotype Corsiva" pitchFamily="66" charset="0"/>
              </a:rPr>
              <a:t>4x + x = 120</a:t>
            </a:r>
          </a:p>
          <a:p>
            <a:pPr marL="742950" indent="-742950">
              <a:buAutoNum type="arabicParenR"/>
            </a:pPr>
            <a:r>
              <a:rPr lang="en-US" sz="3600" i="1" dirty="0" smtClean="0">
                <a:latin typeface="Monotype Corsiva" pitchFamily="66" charset="0"/>
              </a:rPr>
              <a:t>9y – y = 109 + 3</a:t>
            </a:r>
            <a:endParaRPr lang="ru-RU" sz="3600" i="1" dirty="0">
              <a:latin typeface="Monotype Corsiva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3968" y="1484784"/>
            <a:ext cx="44644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i="1" dirty="0" smtClean="0">
                <a:solidFill>
                  <a:srgbClr val="FF0000"/>
                </a:solidFill>
              </a:rPr>
              <a:t>КЛЮЧ:</a:t>
            </a:r>
          </a:p>
          <a:p>
            <a:pPr algn="just"/>
            <a:r>
              <a:rPr lang="ru-RU" sz="3200" i="1" dirty="0" smtClean="0"/>
              <a:t>25=Р,   43=А,  22=Е,</a:t>
            </a:r>
          </a:p>
          <a:p>
            <a:pPr algn="just"/>
            <a:r>
              <a:rPr lang="ru-RU" sz="3200" i="1" dirty="0" smtClean="0"/>
              <a:t>14=Т,   24=О,  91=К,</a:t>
            </a:r>
          </a:p>
          <a:p>
            <a:pPr algn="just"/>
            <a:r>
              <a:rPr lang="ru-RU" sz="3200" i="1" dirty="0" smtClean="0"/>
              <a:t>56=П, 38= И, 256=Т </a:t>
            </a:r>
          </a:p>
          <a:p>
            <a:endParaRPr lang="ru-RU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4283968" y="4077072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i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ПАТРИОТ</a:t>
            </a:r>
            <a:endParaRPr lang="ru-RU" sz="5400" i="1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pedsovet.su/_ld/296/665795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11442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404664"/>
            <a:ext cx="7920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ПАТРИОТ - </a:t>
            </a:r>
            <a:r>
              <a:rPr lang="ru-RU" sz="4800" dirty="0" smtClean="0">
                <a:latin typeface="Monotype Corsiva" pitchFamily="66" charset="0"/>
              </a:rPr>
              <a:t>человек, который любит свою Родину, Отечество.</a:t>
            </a:r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endParaRPr lang="ru-RU" sz="4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2204864"/>
            <a:ext cx="79208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ПАТРИОТИЗМ – </a:t>
            </a:r>
          </a:p>
          <a:p>
            <a:pPr>
              <a:buFont typeface="Wingdings" pitchFamily="2" charset="2"/>
              <a:buChar char="v"/>
            </a:pPr>
            <a:r>
              <a:rPr lang="ru-RU" sz="4800" dirty="0" smtClean="0">
                <a:latin typeface="Monotype Corsiva" pitchFamily="66" charset="0"/>
              </a:rPr>
              <a:t> любовь к Родине;</a:t>
            </a:r>
          </a:p>
          <a:p>
            <a:pPr>
              <a:buFont typeface="Wingdings" pitchFamily="2" charset="2"/>
              <a:buChar char="v"/>
            </a:pPr>
            <a:r>
              <a:rPr lang="ru-RU" sz="4800" dirty="0" smtClean="0">
                <a:latin typeface="Monotype Corsiva" pitchFamily="66" charset="0"/>
              </a:rPr>
              <a:t> любовь к своему народу;</a:t>
            </a:r>
          </a:p>
          <a:p>
            <a:pPr>
              <a:buFont typeface="Wingdings" pitchFamily="2" charset="2"/>
              <a:buChar char="v"/>
            </a:pPr>
            <a:r>
              <a:rPr lang="ru-RU" sz="4800" dirty="0" smtClean="0">
                <a:latin typeface="Monotype Corsiva" pitchFamily="66" charset="0"/>
              </a:rPr>
              <a:t> служение Отечеству.</a:t>
            </a:r>
          </a:p>
          <a:p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endParaRPr lang="ru-RU" sz="4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pedsovet.su/_ld/296/665795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11442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404664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           Домашнее  задание : </a:t>
            </a:r>
            <a:endParaRPr lang="ru-RU" sz="4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1412776"/>
            <a:ext cx="792088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latin typeface="Monotype Corsiva" pitchFamily="66" charset="0"/>
              </a:rPr>
              <a:t>Карточки с заданиями</a:t>
            </a:r>
          </a:p>
          <a:p>
            <a:r>
              <a:rPr lang="ru-RU" sz="4800" dirty="0" smtClean="0">
                <a:latin typeface="Monotype Corsiva" pitchFamily="66" charset="0"/>
              </a:rPr>
              <a:t>Вариант 1</a:t>
            </a:r>
          </a:p>
          <a:p>
            <a:r>
              <a:rPr lang="ru-RU" sz="4800" dirty="0" smtClean="0">
                <a:latin typeface="Monotype Corsiva" pitchFamily="66" charset="0"/>
              </a:rPr>
              <a:t>Вариант 2 </a:t>
            </a:r>
          </a:p>
          <a:p>
            <a:r>
              <a:rPr lang="ru-RU" sz="4800" dirty="0" smtClean="0">
                <a:latin typeface="Monotype Corsiva" pitchFamily="66" charset="0"/>
              </a:rPr>
              <a:t>Выполнить  действия и раскрасить  грибника.</a:t>
            </a:r>
          </a:p>
          <a:p>
            <a:endParaRPr lang="ru-RU" sz="4800" dirty="0" smtClean="0">
              <a:latin typeface="Monotype Corsiva" pitchFamily="66" charset="0"/>
            </a:endParaRPr>
          </a:p>
          <a:p>
            <a:r>
              <a:rPr lang="ru-RU" sz="4800" b="1" dirty="0" smtClean="0">
                <a:solidFill>
                  <a:srgbClr val="FF0000"/>
                </a:solidFill>
                <a:latin typeface="Monotype Corsiva" pitchFamily="66" charset="0"/>
              </a:rPr>
              <a:t>СПАСИБО  за  УРОК. </a:t>
            </a:r>
          </a:p>
          <a:p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endParaRPr lang="ru-RU" sz="4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675</Words>
  <Application>Microsoft Office PowerPoint</Application>
  <PresentationFormat>Экран (4:3)</PresentationFormat>
  <Paragraphs>200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kolya</dc:creator>
  <cp:lastModifiedBy>Elena</cp:lastModifiedBy>
  <cp:revision>43</cp:revision>
  <dcterms:created xsi:type="dcterms:W3CDTF">2014-11-08T20:01:30Z</dcterms:created>
  <dcterms:modified xsi:type="dcterms:W3CDTF">2015-11-12T10:20:08Z</dcterms:modified>
</cp:coreProperties>
</file>